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8"/>
  </p:notesMasterIdLst>
  <p:handoutMasterIdLst>
    <p:handoutMasterId r:id="rId19"/>
  </p:handoutMasterIdLst>
  <p:sldIdLst>
    <p:sldId id="589" r:id="rId2"/>
    <p:sldId id="604" r:id="rId3"/>
    <p:sldId id="606" r:id="rId4"/>
    <p:sldId id="607" r:id="rId5"/>
    <p:sldId id="605" r:id="rId6"/>
    <p:sldId id="608" r:id="rId7"/>
    <p:sldId id="610" r:id="rId8"/>
    <p:sldId id="615" r:id="rId9"/>
    <p:sldId id="616" r:id="rId10"/>
    <p:sldId id="627" r:id="rId11"/>
    <p:sldId id="626" r:id="rId12"/>
    <p:sldId id="625" r:id="rId13"/>
    <p:sldId id="617" r:id="rId14"/>
    <p:sldId id="628" r:id="rId15"/>
    <p:sldId id="618" r:id="rId16"/>
    <p:sldId id="611" r:id="rId17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221"/>
    <a:srgbClr val="FEDB00"/>
    <a:srgbClr val="E8E8E8"/>
    <a:srgbClr val="E0E0E0"/>
    <a:srgbClr val="C5B9AC"/>
    <a:srgbClr val="F1F1F1"/>
    <a:srgbClr val="00B5E2"/>
    <a:srgbClr val="00205B"/>
    <a:srgbClr val="FE5000"/>
    <a:srgbClr val="CB3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0299" autoAdjust="0"/>
  </p:normalViewPr>
  <p:slideViewPr>
    <p:cSldViewPr snapToGrid="0">
      <p:cViewPr varScale="1">
        <p:scale>
          <a:sx n="114" d="100"/>
          <a:sy n="114" d="100"/>
        </p:scale>
        <p:origin x="130" y="37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CA1D0-D091-4E40-B4AE-829015A5F966}" type="doc">
      <dgm:prSet loTypeId="urn:microsoft.com/office/officeart/2009/3/layout/StepUpProcess" loCatId="process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849A3AC-9FC7-4EDC-B00B-435DF6B3A97A}">
      <dgm:prSet phldrT="[Text]"/>
      <dgm:spPr/>
      <dgm:t>
        <a:bodyPr/>
        <a:lstStyle/>
        <a:p>
          <a:r>
            <a:rPr lang="en-US" b="1" dirty="0" smtClean="0"/>
            <a:t>KO</a:t>
          </a:r>
        </a:p>
        <a:p>
          <a:r>
            <a:rPr lang="en-US" b="0" dirty="0" smtClean="0"/>
            <a:t>Meeting</a:t>
          </a:r>
        </a:p>
        <a:p>
          <a:r>
            <a:rPr lang="en-US" dirty="0" smtClean="0"/>
            <a:t>(May 2020)</a:t>
          </a:r>
          <a:endParaRPr lang="en-US" dirty="0"/>
        </a:p>
      </dgm:t>
    </dgm:pt>
    <dgm:pt modelId="{773E0038-390A-437E-A778-A141593927C6}" type="parTrans" cxnId="{48CCE2C8-7472-4875-B263-7EB60C375073}">
      <dgm:prSet/>
      <dgm:spPr/>
      <dgm:t>
        <a:bodyPr/>
        <a:lstStyle/>
        <a:p>
          <a:endParaRPr lang="en-US"/>
        </a:p>
      </dgm:t>
    </dgm:pt>
    <dgm:pt modelId="{099FB984-0487-4187-B39F-5E9133E18787}" type="sibTrans" cxnId="{48CCE2C8-7472-4875-B263-7EB60C375073}">
      <dgm:prSet/>
      <dgm:spPr/>
      <dgm:t>
        <a:bodyPr/>
        <a:lstStyle/>
        <a:p>
          <a:endParaRPr lang="en-US"/>
        </a:p>
      </dgm:t>
    </dgm:pt>
    <dgm:pt modelId="{799E7453-DAFE-4F6A-BAB3-48105945C4B4}">
      <dgm:prSet phldrT="[Text]"/>
      <dgm:spPr/>
      <dgm:t>
        <a:bodyPr/>
        <a:lstStyle/>
        <a:p>
          <a:r>
            <a:rPr lang="en-US" b="1" dirty="0" smtClean="0"/>
            <a:t>Monthly </a:t>
          </a:r>
          <a:r>
            <a:rPr lang="en-US" b="0" dirty="0" smtClean="0"/>
            <a:t>discussions</a:t>
          </a:r>
        </a:p>
        <a:p>
          <a:r>
            <a:rPr lang="en-US" dirty="0" smtClean="0"/>
            <a:t>(2020/21)</a:t>
          </a:r>
          <a:endParaRPr lang="en-US" dirty="0"/>
        </a:p>
      </dgm:t>
    </dgm:pt>
    <dgm:pt modelId="{DD8731C5-7C36-4F00-B636-7F2DADE265B6}" type="parTrans" cxnId="{1F28DC1B-1189-4E52-811D-CE081791A657}">
      <dgm:prSet/>
      <dgm:spPr/>
      <dgm:t>
        <a:bodyPr/>
        <a:lstStyle/>
        <a:p>
          <a:endParaRPr lang="en-US"/>
        </a:p>
      </dgm:t>
    </dgm:pt>
    <dgm:pt modelId="{5F0525C5-2FE1-48F2-8CFC-392D7B589570}" type="sibTrans" cxnId="{1F28DC1B-1189-4E52-811D-CE081791A657}">
      <dgm:prSet/>
      <dgm:spPr/>
      <dgm:t>
        <a:bodyPr/>
        <a:lstStyle/>
        <a:p>
          <a:endParaRPr lang="en-US"/>
        </a:p>
      </dgm:t>
    </dgm:pt>
    <dgm:pt modelId="{19465C4F-03F7-43AD-B16C-8D5BFD16A554}">
      <dgm:prSet phldrT="[Text]"/>
      <dgm:spPr/>
      <dgm:t>
        <a:bodyPr/>
        <a:lstStyle/>
        <a:p>
          <a:r>
            <a:rPr lang="en-US" b="1" dirty="0" smtClean="0"/>
            <a:t>3T </a:t>
          </a:r>
          <a:r>
            <a:rPr lang="en-US" b="0" dirty="0" smtClean="0"/>
            <a:t>Workshop</a:t>
          </a:r>
        </a:p>
        <a:p>
          <a:r>
            <a:rPr lang="en-US" dirty="0" smtClean="0"/>
            <a:t>(Mar 2021)</a:t>
          </a:r>
          <a:endParaRPr lang="en-US" dirty="0"/>
        </a:p>
      </dgm:t>
    </dgm:pt>
    <dgm:pt modelId="{7E1B36E8-5561-4281-8E4C-4AA660DF034B}" type="parTrans" cxnId="{5629CD1C-439D-4843-ACDC-BEFFE89DDDF3}">
      <dgm:prSet/>
      <dgm:spPr/>
      <dgm:t>
        <a:bodyPr/>
        <a:lstStyle/>
        <a:p>
          <a:endParaRPr lang="en-US"/>
        </a:p>
      </dgm:t>
    </dgm:pt>
    <dgm:pt modelId="{EAD9209F-0A60-437D-B2E5-A49D60D3F28B}" type="sibTrans" cxnId="{5629CD1C-439D-4843-ACDC-BEFFE89DDDF3}">
      <dgm:prSet/>
      <dgm:spPr/>
      <dgm:t>
        <a:bodyPr/>
        <a:lstStyle/>
        <a:p>
          <a:endParaRPr lang="en-US"/>
        </a:p>
      </dgm:t>
    </dgm:pt>
    <dgm:pt modelId="{3A5FAB6B-259E-4BCD-925C-F1689C86C376}">
      <dgm:prSet phldrT="[Text]"/>
      <dgm:spPr/>
      <dgm:t>
        <a:bodyPr/>
        <a:lstStyle/>
        <a:p>
          <a:r>
            <a:rPr lang="en-US" b="1" dirty="0" smtClean="0"/>
            <a:t>Monthly</a:t>
          </a:r>
          <a:r>
            <a:rPr lang="en-US" dirty="0" smtClean="0"/>
            <a:t> discussions</a:t>
          </a:r>
        </a:p>
        <a:p>
          <a:r>
            <a:rPr lang="en-US" dirty="0" smtClean="0"/>
            <a:t>(2021/22)</a:t>
          </a:r>
          <a:endParaRPr lang="en-US" dirty="0"/>
        </a:p>
      </dgm:t>
    </dgm:pt>
    <dgm:pt modelId="{C02EA239-2C01-42C6-91DB-ACAB51D8CFE9}" type="parTrans" cxnId="{6747D669-B5C5-45BF-A52A-3D4C6651EDAC}">
      <dgm:prSet/>
      <dgm:spPr/>
      <dgm:t>
        <a:bodyPr/>
        <a:lstStyle/>
        <a:p>
          <a:endParaRPr lang="en-US"/>
        </a:p>
      </dgm:t>
    </dgm:pt>
    <dgm:pt modelId="{7F95CEFD-3F53-475E-BBB3-0E70272E8FB3}" type="sibTrans" cxnId="{6747D669-B5C5-45BF-A52A-3D4C6651EDAC}">
      <dgm:prSet/>
      <dgm:spPr/>
      <dgm:t>
        <a:bodyPr/>
        <a:lstStyle/>
        <a:p>
          <a:endParaRPr lang="en-US"/>
        </a:p>
      </dgm:t>
    </dgm:pt>
    <dgm:pt modelId="{32C97C24-7F55-4183-95CA-145B449DA5EA}">
      <dgm:prSet phldrT="[Text]"/>
      <dgm:spPr/>
      <dgm:t>
        <a:bodyPr/>
        <a:lstStyle/>
        <a:p>
          <a:r>
            <a:rPr lang="en-US" b="1" dirty="0" smtClean="0"/>
            <a:t>3T </a:t>
          </a:r>
          <a:r>
            <a:rPr lang="en-US" b="0" dirty="0" smtClean="0"/>
            <a:t>Workshop</a:t>
          </a:r>
        </a:p>
        <a:p>
          <a:r>
            <a:rPr lang="en-US" dirty="0" smtClean="0"/>
            <a:t>(Mar 2022)</a:t>
          </a:r>
          <a:endParaRPr lang="en-US" dirty="0"/>
        </a:p>
      </dgm:t>
    </dgm:pt>
    <dgm:pt modelId="{E246B67E-BE13-452B-81B6-8919CCC18906}" type="parTrans" cxnId="{649AAE43-DB0F-4F12-B038-86CCC9F8B50E}">
      <dgm:prSet/>
      <dgm:spPr/>
      <dgm:t>
        <a:bodyPr/>
        <a:lstStyle/>
        <a:p>
          <a:endParaRPr lang="en-US"/>
        </a:p>
      </dgm:t>
    </dgm:pt>
    <dgm:pt modelId="{F8E924E0-2C5D-44C4-BB2C-865CE0BBE2B7}" type="sibTrans" cxnId="{649AAE43-DB0F-4F12-B038-86CCC9F8B50E}">
      <dgm:prSet/>
      <dgm:spPr/>
      <dgm:t>
        <a:bodyPr/>
        <a:lstStyle/>
        <a:p>
          <a:endParaRPr lang="en-US"/>
        </a:p>
      </dgm:t>
    </dgm:pt>
    <dgm:pt modelId="{31B51F24-96D0-4611-A65B-5D5E33C03A71}">
      <dgm:prSet phldrT="[Text]"/>
      <dgm:spPr/>
      <dgm:t>
        <a:bodyPr/>
        <a:lstStyle/>
        <a:p>
          <a:r>
            <a:rPr lang="en-US" dirty="0" smtClean="0"/>
            <a:t>…</a:t>
          </a:r>
        </a:p>
        <a:p>
          <a:endParaRPr lang="en-US" dirty="0" smtClean="0"/>
        </a:p>
        <a:p>
          <a:r>
            <a:rPr lang="en-US" dirty="0" smtClean="0"/>
            <a:t>(2023+)</a:t>
          </a:r>
          <a:endParaRPr lang="en-US" dirty="0"/>
        </a:p>
      </dgm:t>
    </dgm:pt>
    <dgm:pt modelId="{D1C99B06-B623-4C22-B15F-5E35DDB9F3CE}" type="parTrans" cxnId="{0F7D59D3-16D5-49D1-A09E-7A1EF0393E78}">
      <dgm:prSet/>
      <dgm:spPr/>
      <dgm:t>
        <a:bodyPr/>
        <a:lstStyle/>
        <a:p>
          <a:endParaRPr lang="en-US"/>
        </a:p>
      </dgm:t>
    </dgm:pt>
    <dgm:pt modelId="{223ED831-ABD6-437D-AB6A-0F8DFA35C9EE}" type="sibTrans" cxnId="{0F7D59D3-16D5-49D1-A09E-7A1EF0393E78}">
      <dgm:prSet/>
      <dgm:spPr/>
      <dgm:t>
        <a:bodyPr/>
        <a:lstStyle/>
        <a:p>
          <a:endParaRPr lang="en-US"/>
        </a:p>
      </dgm:t>
    </dgm:pt>
    <dgm:pt modelId="{69FC0DE9-7004-4EC8-A91D-04643D3A411E}" type="pres">
      <dgm:prSet presAssocID="{F88CA1D0-D091-4E40-B4AE-829015A5F966}" presName="rootnode" presStyleCnt="0">
        <dgm:presLayoutVars>
          <dgm:chMax/>
          <dgm:chPref/>
          <dgm:dir/>
          <dgm:animLvl val="lvl"/>
        </dgm:presLayoutVars>
      </dgm:prSet>
      <dgm:spPr/>
    </dgm:pt>
    <dgm:pt modelId="{D5CE513D-DC3B-45A7-92C6-666B39A66C12}" type="pres">
      <dgm:prSet presAssocID="{8849A3AC-9FC7-4EDC-B00B-435DF6B3A97A}" presName="composite" presStyleCnt="0"/>
      <dgm:spPr/>
    </dgm:pt>
    <dgm:pt modelId="{D4043E69-2735-4317-AB1A-A24F7E2CFFFC}" type="pres">
      <dgm:prSet presAssocID="{8849A3AC-9FC7-4EDC-B00B-435DF6B3A97A}" presName="LShape" presStyleLbl="alignNode1" presStyleIdx="0" presStyleCnt="11"/>
      <dgm:spPr/>
    </dgm:pt>
    <dgm:pt modelId="{F9CE1C78-2DCC-4732-B3C0-1C0FAD002B41}" type="pres">
      <dgm:prSet presAssocID="{8849A3AC-9FC7-4EDC-B00B-435DF6B3A97A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D2458-3A2A-4336-AAD2-8FC76A1B5BE1}" type="pres">
      <dgm:prSet presAssocID="{8849A3AC-9FC7-4EDC-B00B-435DF6B3A97A}" presName="Triangle" presStyleLbl="alignNode1" presStyleIdx="1" presStyleCnt="11"/>
      <dgm:spPr/>
    </dgm:pt>
    <dgm:pt modelId="{AEAFDF23-FAA7-40E5-AD8A-8C8C0165505C}" type="pres">
      <dgm:prSet presAssocID="{099FB984-0487-4187-B39F-5E9133E18787}" presName="sibTrans" presStyleCnt="0"/>
      <dgm:spPr/>
    </dgm:pt>
    <dgm:pt modelId="{5ADB95D0-1447-43F2-AED1-C82DF80D5B06}" type="pres">
      <dgm:prSet presAssocID="{099FB984-0487-4187-B39F-5E9133E18787}" presName="space" presStyleCnt="0"/>
      <dgm:spPr/>
    </dgm:pt>
    <dgm:pt modelId="{BC0EE08E-3322-4558-B2CF-454A5254EFC8}" type="pres">
      <dgm:prSet presAssocID="{799E7453-DAFE-4F6A-BAB3-48105945C4B4}" presName="composite" presStyleCnt="0"/>
      <dgm:spPr/>
    </dgm:pt>
    <dgm:pt modelId="{A9AA8362-B9F2-40F6-8C32-2913C5B7F467}" type="pres">
      <dgm:prSet presAssocID="{799E7453-DAFE-4F6A-BAB3-48105945C4B4}" presName="LShape" presStyleLbl="alignNode1" presStyleIdx="2" presStyleCnt="11"/>
      <dgm:spPr/>
    </dgm:pt>
    <dgm:pt modelId="{515FE174-3655-437F-891C-70EDDDF2209C}" type="pres">
      <dgm:prSet presAssocID="{799E7453-DAFE-4F6A-BAB3-48105945C4B4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65248-9B69-4D58-AE70-35ADC12A63A9}" type="pres">
      <dgm:prSet presAssocID="{799E7453-DAFE-4F6A-BAB3-48105945C4B4}" presName="Triangle" presStyleLbl="alignNode1" presStyleIdx="3" presStyleCnt="11"/>
      <dgm:spPr/>
    </dgm:pt>
    <dgm:pt modelId="{6945A6D4-DF7B-43E0-A7F8-69986D49E192}" type="pres">
      <dgm:prSet presAssocID="{5F0525C5-2FE1-48F2-8CFC-392D7B589570}" presName="sibTrans" presStyleCnt="0"/>
      <dgm:spPr/>
    </dgm:pt>
    <dgm:pt modelId="{92254952-8E4B-4008-9875-225A0D50F629}" type="pres">
      <dgm:prSet presAssocID="{5F0525C5-2FE1-48F2-8CFC-392D7B589570}" presName="space" presStyleCnt="0"/>
      <dgm:spPr/>
    </dgm:pt>
    <dgm:pt modelId="{E3747DCD-BFEC-4D75-8445-B250F732F648}" type="pres">
      <dgm:prSet presAssocID="{19465C4F-03F7-43AD-B16C-8D5BFD16A554}" presName="composite" presStyleCnt="0"/>
      <dgm:spPr/>
    </dgm:pt>
    <dgm:pt modelId="{011FBF37-F00C-4324-9A58-1EDE690FBAF9}" type="pres">
      <dgm:prSet presAssocID="{19465C4F-03F7-43AD-B16C-8D5BFD16A554}" presName="LShape" presStyleLbl="alignNode1" presStyleIdx="4" presStyleCnt="11"/>
      <dgm:spPr/>
    </dgm:pt>
    <dgm:pt modelId="{C947F85C-F761-401B-A8C1-79ADEBC65D17}" type="pres">
      <dgm:prSet presAssocID="{19465C4F-03F7-43AD-B16C-8D5BFD16A554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0B7DA-1279-434B-B7F3-9A539F79D045}" type="pres">
      <dgm:prSet presAssocID="{19465C4F-03F7-43AD-B16C-8D5BFD16A554}" presName="Triangle" presStyleLbl="alignNode1" presStyleIdx="5" presStyleCnt="11"/>
      <dgm:spPr/>
    </dgm:pt>
    <dgm:pt modelId="{19EE9C51-2D2D-4862-A994-59C393178CEF}" type="pres">
      <dgm:prSet presAssocID="{EAD9209F-0A60-437D-B2E5-A49D60D3F28B}" presName="sibTrans" presStyleCnt="0"/>
      <dgm:spPr/>
    </dgm:pt>
    <dgm:pt modelId="{4B88FCDE-D8D3-4370-B088-BA3247EB24FC}" type="pres">
      <dgm:prSet presAssocID="{EAD9209F-0A60-437D-B2E5-A49D60D3F28B}" presName="space" presStyleCnt="0"/>
      <dgm:spPr/>
    </dgm:pt>
    <dgm:pt modelId="{4280CE00-2F69-4DC8-839A-61879E7DE7B9}" type="pres">
      <dgm:prSet presAssocID="{3A5FAB6B-259E-4BCD-925C-F1689C86C376}" presName="composite" presStyleCnt="0"/>
      <dgm:spPr/>
    </dgm:pt>
    <dgm:pt modelId="{DF7376BA-387D-4948-B0FD-4A0DA57D3375}" type="pres">
      <dgm:prSet presAssocID="{3A5FAB6B-259E-4BCD-925C-F1689C86C376}" presName="LShape" presStyleLbl="alignNode1" presStyleIdx="6" presStyleCnt="11"/>
      <dgm:spPr/>
    </dgm:pt>
    <dgm:pt modelId="{F833E287-5985-49AD-9318-F0B5C03B3490}" type="pres">
      <dgm:prSet presAssocID="{3A5FAB6B-259E-4BCD-925C-F1689C86C376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87536-7F63-4F72-9AE2-7262804109C3}" type="pres">
      <dgm:prSet presAssocID="{3A5FAB6B-259E-4BCD-925C-F1689C86C376}" presName="Triangle" presStyleLbl="alignNode1" presStyleIdx="7" presStyleCnt="11"/>
      <dgm:spPr/>
    </dgm:pt>
    <dgm:pt modelId="{47EA067B-F1C2-48C2-863C-CE6CC0B3C2CC}" type="pres">
      <dgm:prSet presAssocID="{7F95CEFD-3F53-475E-BBB3-0E70272E8FB3}" presName="sibTrans" presStyleCnt="0"/>
      <dgm:spPr/>
    </dgm:pt>
    <dgm:pt modelId="{FA6913E8-A337-48F0-AA5A-0B05B0A1EC58}" type="pres">
      <dgm:prSet presAssocID="{7F95CEFD-3F53-475E-BBB3-0E70272E8FB3}" presName="space" presStyleCnt="0"/>
      <dgm:spPr/>
    </dgm:pt>
    <dgm:pt modelId="{39DC203C-F7D8-46EB-95EE-00253BF89132}" type="pres">
      <dgm:prSet presAssocID="{32C97C24-7F55-4183-95CA-145B449DA5EA}" presName="composite" presStyleCnt="0"/>
      <dgm:spPr/>
    </dgm:pt>
    <dgm:pt modelId="{012BCF38-FF36-4F6F-87C2-8009D552F8BD}" type="pres">
      <dgm:prSet presAssocID="{32C97C24-7F55-4183-95CA-145B449DA5EA}" presName="LShape" presStyleLbl="alignNode1" presStyleIdx="8" presStyleCnt="11"/>
      <dgm:spPr/>
    </dgm:pt>
    <dgm:pt modelId="{36A7A1EB-2B23-47DF-B4B7-D2C36612627A}" type="pres">
      <dgm:prSet presAssocID="{32C97C24-7F55-4183-95CA-145B449DA5EA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906B7-7419-4AE0-8F79-481B6B88A004}" type="pres">
      <dgm:prSet presAssocID="{32C97C24-7F55-4183-95CA-145B449DA5EA}" presName="Triangle" presStyleLbl="alignNode1" presStyleIdx="9" presStyleCnt="11"/>
      <dgm:spPr/>
    </dgm:pt>
    <dgm:pt modelId="{C2A48E15-39DA-4D3C-989F-22CCAAAC74C9}" type="pres">
      <dgm:prSet presAssocID="{F8E924E0-2C5D-44C4-BB2C-865CE0BBE2B7}" presName="sibTrans" presStyleCnt="0"/>
      <dgm:spPr/>
    </dgm:pt>
    <dgm:pt modelId="{631F0EB7-0348-42B7-A1CA-59E2CBBD347E}" type="pres">
      <dgm:prSet presAssocID="{F8E924E0-2C5D-44C4-BB2C-865CE0BBE2B7}" presName="space" presStyleCnt="0"/>
      <dgm:spPr/>
    </dgm:pt>
    <dgm:pt modelId="{40E7253D-D5CB-49C3-9F77-56500986A02D}" type="pres">
      <dgm:prSet presAssocID="{31B51F24-96D0-4611-A65B-5D5E33C03A71}" presName="composite" presStyleCnt="0"/>
      <dgm:spPr/>
    </dgm:pt>
    <dgm:pt modelId="{4ADFC2C2-D108-46B2-9DC7-B615833901E9}" type="pres">
      <dgm:prSet presAssocID="{31B51F24-96D0-4611-A65B-5D5E33C03A71}" presName="LShape" presStyleLbl="alignNode1" presStyleIdx="10" presStyleCnt="11"/>
      <dgm:spPr/>
    </dgm:pt>
    <dgm:pt modelId="{734BD177-6D7B-410C-9BE9-A4EB41661AD5}" type="pres">
      <dgm:prSet presAssocID="{31B51F24-96D0-4611-A65B-5D5E33C03A71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A533F1-3B58-4E56-AA71-C18974E079AC}" type="presOf" srcId="{8849A3AC-9FC7-4EDC-B00B-435DF6B3A97A}" destId="{F9CE1C78-2DCC-4732-B3C0-1C0FAD002B41}" srcOrd="0" destOrd="0" presId="urn:microsoft.com/office/officeart/2009/3/layout/StepUpProcess"/>
    <dgm:cxn modelId="{649AAE43-DB0F-4F12-B038-86CCC9F8B50E}" srcId="{F88CA1D0-D091-4E40-B4AE-829015A5F966}" destId="{32C97C24-7F55-4183-95CA-145B449DA5EA}" srcOrd="4" destOrd="0" parTransId="{E246B67E-BE13-452B-81B6-8919CCC18906}" sibTransId="{F8E924E0-2C5D-44C4-BB2C-865CE0BBE2B7}"/>
    <dgm:cxn modelId="{06BDCBB8-B208-49E7-A90A-9FB925A6F213}" type="presOf" srcId="{799E7453-DAFE-4F6A-BAB3-48105945C4B4}" destId="{515FE174-3655-437F-891C-70EDDDF2209C}" srcOrd="0" destOrd="0" presId="urn:microsoft.com/office/officeart/2009/3/layout/StepUpProcess"/>
    <dgm:cxn modelId="{1F28DC1B-1189-4E52-811D-CE081791A657}" srcId="{F88CA1D0-D091-4E40-B4AE-829015A5F966}" destId="{799E7453-DAFE-4F6A-BAB3-48105945C4B4}" srcOrd="1" destOrd="0" parTransId="{DD8731C5-7C36-4F00-B636-7F2DADE265B6}" sibTransId="{5F0525C5-2FE1-48F2-8CFC-392D7B589570}"/>
    <dgm:cxn modelId="{B493DE1C-55C4-4ED1-9F73-CE55DA41EEF1}" type="presOf" srcId="{F88CA1D0-D091-4E40-B4AE-829015A5F966}" destId="{69FC0DE9-7004-4EC8-A91D-04643D3A411E}" srcOrd="0" destOrd="0" presId="urn:microsoft.com/office/officeart/2009/3/layout/StepUpProcess"/>
    <dgm:cxn modelId="{D3459206-2918-4C74-AE31-78FFBA07A136}" type="presOf" srcId="{3A5FAB6B-259E-4BCD-925C-F1689C86C376}" destId="{F833E287-5985-49AD-9318-F0B5C03B3490}" srcOrd="0" destOrd="0" presId="urn:microsoft.com/office/officeart/2009/3/layout/StepUpProcess"/>
    <dgm:cxn modelId="{B10E998F-6AF4-4F0C-A09D-78D5C3F70A92}" type="presOf" srcId="{19465C4F-03F7-43AD-B16C-8D5BFD16A554}" destId="{C947F85C-F761-401B-A8C1-79ADEBC65D17}" srcOrd="0" destOrd="0" presId="urn:microsoft.com/office/officeart/2009/3/layout/StepUpProcess"/>
    <dgm:cxn modelId="{0F7D59D3-16D5-49D1-A09E-7A1EF0393E78}" srcId="{F88CA1D0-D091-4E40-B4AE-829015A5F966}" destId="{31B51F24-96D0-4611-A65B-5D5E33C03A71}" srcOrd="5" destOrd="0" parTransId="{D1C99B06-B623-4C22-B15F-5E35DDB9F3CE}" sibTransId="{223ED831-ABD6-437D-AB6A-0F8DFA35C9EE}"/>
    <dgm:cxn modelId="{8CD5DA03-6D34-45CF-84FB-90DDB72A4D96}" type="presOf" srcId="{31B51F24-96D0-4611-A65B-5D5E33C03A71}" destId="{734BD177-6D7B-410C-9BE9-A4EB41661AD5}" srcOrd="0" destOrd="0" presId="urn:microsoft.com/office/officeart/2009/3/layout/StepUpProcess"/>
    <dgm:cxn modelId="{48CCE2C8-7472-4875-B263-7EB60C375073}" srcId="{F88CA1D0-D091-4E40-B4AE-829015A5F966}" destId="{8849A3AC-9FC7-4EDC-B00B-435DF6B3A97A}" srcOrd="0" destOrd="0" parTransId="{773E0038-390A-437E-A778-A141593927C6}" sibTransId="{099FB984-0487-4187-B39F-5E9133E18787}"/>
    <dgm:cxn modelId="{EC2F945F-214A-44B3-B546-A76ECC17FFAF}" type="presOf" srcId="{32C97C24-7F55-4183-95CA-145B449DA5EA}" destId="{36A7A1EB-2B23-47DF-B4B7-D2C36612627A}" srcOrd="0" destOrd="0" presId="urn:microsoft.com/office/officeart/2009/3/layout/StepUpProcess"/>
    <dgm:cxn modelId="{5629CD1C-439D-4843-ACDC-BEFFE89DDDF3}" srcId="{F88CA1D0-D091-4E40-B4AE-829015A5F966}" destId="{19465C4F-03F7-43AD-B16C-8D5BFD16A554}" srcOrd="2" destOrd="0" parTransId="{7E1B36E8-5561-4281-8E4C-4AA660DF034B}" sibTransId="{EAD9209F-0A60-437D-B2E5-A49D60D3F28B}"/>
    <dgm:cxn modelId="{6747D669-B5C5-45BF-A52A-3D4C6651EDAC}" srcId="{F88CA1D0-D091-4E40-B4AE-829015A5F966}" destId="{3A5FAB6B-259E-4BCD-925C-F1689C86C376}" srcOrd="3" destOrd="0" parTransId="{C02EA239-2C01-42C6-91DB-ACAB51D8CFE9}" sibTransId="{7F95CEFD-3F53-475E-BBB3-0E70272E8FB3}"/>
    <dgm:cxn modelId="{03C7ABEC-E01C-4436-8CFB-B7B3E536D27C}" type="presParOf" srcId="{69FC0DE9-7004-4EC8-A91D-04643D3A411E}" destId="{D5CE513D-DC3B-45A7-92C6-666B39A66C12}" srcOrd="0" destOrd="0" presId="urn:microsoft.com/office/officeart/2009/3/layout/StepUpProcess"/>
    <dgm:cxn modelId="{58096F60-72EB-4953-837A-8045CBED7B59}" type="presParOf" srcId="{D5CE513D-DC3B-45A7-92C6-666B39A66C12}" destId="{D4043E69-2735-4317-AB1A-A24F7E2CFFFC}" srcOrd="0" destOrd="0" presId="urn:microsoft.com/office/officeart/2009/3/layout/StepUpProcess"/>
    <dgm:cxn modelId="{356835E9-BC70-4F29-B1DC-F0F6FE4990E0}" type="presParOf" srcId="{D5CE513D-DC3B-45A7-92C6-666B39A66C12}" destId="{F9CE1C78-2DCC-4732-B3C0-1C0FAD002B41}" srcOrd="1" destOrd="0" presId="urn:microsoft.com/office/officeart/2009/3/layout/StepUpProcess"/>
    <dgm:cxn modelId="{D2AF4F65-46E2-44DF-93FD-6648B7110E7B}" type="presParOf" srcId="{D5CE513D-DC3B-45A7-92C6-666B39A66C12}" destId="{18DD2458-3A2A-4336-AAD2-8FC76A1B5BE1}" srcOrd="2" destOrd="0" presId="urn:microsoft.com/office/officeart/2009/3/layout/StepUpProcess"/>
    <dgm:cxn modelId="{034FA5FC-BC54-42E5-AB6F-D75654439B1E}" type="presParOf" srcId="{69FC0DE9-7004-4EC8-A91D-04643D3A411E}" destId="{AEAFDF23-FAA7-40E5-AD8A-8C8C0165505C}" srcOrd="1" destOrd="0" presId="urn:microsoft.com/office/officeart/2009/3/layout/StepUpProcess"/>
    <dgm:cxn modelId="{65FD36D4-4F80-46BC-997F-E53627ACE6F4}" type="presParOf" srcId="{AEAFDF23-FAA7-40E5-AD8A-8C8C0165505C}" destId="{5ADB95D0-1447-43F2-AED1-C82DF80D5B06}" srcOrd="0" destOrd="0" presId="urn:microsoft.com/office/officeart/2009/3/layout/StepUpProcess"/>
    <dgm:cxn modelId="{0EBBA857-0B1C-4BE3-85F2-7346FD2C1AD9}" type="presParOf" srcId="{69FC0DE9-7004-4EC8-A91D-04643D3A411E}" destId="{BC0EE08E-3322-4558-B2CF-454A5254EFC8}" srcOrd="2" destOrd="0" presId="urn:microsoft.com/office/officeart/2009/3/layout/StepUpProcess"/>
    <dgm:cxn modelId="{40249F37-4B6F-41F1-8977-85A55DBCA0F8}" type="presParOf" srcId="{BC0EE08E-3322-4558-B2CF-454A5254EFC8}" destId="{A9AA8362-B9F2-40F6-8C32-2913C5B7F467}" srcOrd="0" destOrd="0" presId="urn:microsoft.com/office/officeart/2009/3/layout/StepUpProcess"/>
    <dgm:cxn modelId="{2DF7298E-C26B-4977-AEF0-FF8EB5E56446}" type="presParOf" srcId="{BC0EE08E-3322-4558-B2CF-454A5254EFC8}" destId="{515FE174-3655-437F-891C-70EDDDF2209C}" srcOrd="1" destOrd="0" presId="urn:microsoft.com/office/officeart/2009/3/layout/StepUpProcess"/>
    <dgm:cxn modelId="{E9B5FD3A-E8A6-4760-9593-4CD4EE049C6C}" type="presParOf" srcId="{BC0EE08E-3322-4558-B2CF-454A5254EFC8}" destId="{9F665248-9B69-4D58-AE70-35ADC12A63A9}" srcOrd="2" destOrd="0" presId="urn:microsoft.com/office/officeart/2009/3/layout/StepUpProcess"/>
    <dgm:cxn modelId="{E36B1394-337A-453F-8800-138112353B3E}" type="presParOf" srcId="{69FC0DE9-7004-4EC8-A91D-04643D3A411E}" destId="{6945A6D4-DF7B-43E0-A7F8-69986D49E192}" srcOrd="3" destOrd="0" presId="urn:microsoft.com/office/officeart/2009/3/layout/StepUpProcess"/>
    <dgm:cxn modelId="{05EED98E-56A6-4536-B25B-16B75BE1567B}" type="presParOf" srcId="{6945A6D4-DF7B-43E0-A7F8-69986D49E192}" destId="{92254952-8E4B-4008-9875-225A0D50F629}" srcOrd="0" destOrd="0" presId="urn:microsoft.com/office/officeart/2009/3/layout/StepUpProcess"/>
    <dgm:cxn modelId="{AD17256D-5F78-4383-93C5-F0722363782B}" type="presParOf" srcId="{69FC0DE9-7004-4EC8-A91D-04643D3A411E}" destId="{E3747DCD-BFEC-4D75-8445-B250F732F648}" srcOrd="4" destOrd="0" presId="urn:microsoft.com/office/officeart/2009/3/layout/StepUpProcess"/>
    <dgm:cxn modelId="{0C1AD557-E855-4E64-9C57-023DD1AD1CF9}" type="presParOf" srcId="{E3747DCD-BFEC-4D75-8445-B250F732F648}" destId="{011FBF37-F00C-4324-9A58-1EDE690FBAF9}" srcOrd="0" destOrd="0" presId="urn:microsoft.com/office/officeart/2009/3/layout/StepUpProcess"/>
    <dgm:cxn modelId="{94217EB2-3903-4F94-9061-4E0842DC7E1A}" type="presParOf" srcId="{E3747DCD-BFEC-4D75-8445-B250F732F648}" destId="{C947F85C-F761-401B-A8C1-79ADEBC65D17}" srcOrd="1" destOrd="0" presId="urn:microsoft.com/office/officeart/2009/3/layout/StepUpProcess"/>
    <dgm:cxn modelId="{3D62F6BB-409F-44C5-97B8-D2419778EE9C}" type="presParOf" srcId="{E3747DCD-BFEC-4D75-8445-B250F732F648}" destId="{4970B7DA-1279-434B-B7F3-9A539F79D045}" srcOrd="2" destOrd="0" presId="urn:microsoft.com/office/officeart/2009/3/layout/StepUpProcess"/>
    <dgm:cxn modelId="{D43D9E5E-36C3-4B12-9A08-C5A764952537}" type="presParOf" srcId="{69FC0DE9-7004-4EC8-A91D-04643D3A411E}" destId="{19EE9C51-2D2D-4862-A994-59C393178CEF}" srcOrd="5" destOrd="0" presId="urn:microsoft.com/office/officeart/2009/3/layout/StepUpProcess"/>
    <dgm:cxn modelId="{F1D92B38-A94F-4A4E-A5CE-F8C971A62B63}" type="presParOf" srcId="{19EE9C51-2D2D-4862-A994-59C393178CEF}" destId="{4B88FCDE-D8D3-4370-B088-BA3247EB24FC}" srcOrd="0" destOrd="0" presId="urn:microsoft.com/office/officeart/2009/3/layout/StepUpProcess"/>
    <dgm:cxn modelId="{0D99240C-3A42-4117-98CE-9C0296F3F530}" type="presParOf" srcId="{69FC0DE9-7004-4EC8-A91D-04643D3A411E}" destId="{4280CE00-2F69-4DC8-839A-61879E7DE7B9}" srcOrd="6" destOrd="0" presId="urn:microsoft.com/office/officeart/2009/3/layout/StepUpProcess"/>
    <dgm:cxn modelId="{1F525E30-8498-4968-BD71-6A800BAA83F3}" type="presParOf" srcId="{4280CE00-2F69-4DC8-839A-61879E7DE7B9}" destId="{DF7376BA-387D-4948-B0FD-4A0DA57D3375}" srcOrd="0" destOrd="0" presId="urn:microsoft.com/office/officeart/2009/3/layout/StepUpProcess"/>
    <dgm:cxn modelId="{44BA3F9D-B1E2-41D1-A426-CE22346151BF}" type="presParOf" srcId="{4280CE00-2F69-4DC8-839A-61879E7DE7B9}" destId="{F833E287-5985-49AD-9318-F0B5C03B3490}" srcOrd="1" destOrd="0" presId="urn:microsoft.com/office/officeart/2009/3/layout/StepUpProcess"/>
    <dgm:cxn modelId="{F9A426DF-6DB2-4F2F-ACB7-817A2AFFDB0C}" type="presParOf" srcId="{4280CE00-2F69-4DC8-839A-61879E7DE7B9}" destId="{7EC87536-7F63-4F72-9AE2-7262804109C3}" srcOrd="2" destOrd="0" presId="urn:microsoft.com/office/officeart/2009/3/layout/StepUpProcess"/>
    <dgm:cxn modelId="{95F1343F-56FC-4D3A-8960-873A6FD706C3}" type="presParOf" srcId="{69FC0DE9-7004-4EC8-A91D-04643D3A411E}" destId="{47EA067B-F1C2-48C2-863C-CE6CC0B3C2CC}" srcOrd="7" destOrd="0" presId="urn:microsoft.com/office/officeart/2009/3/layout/StepUpProcess"/>
    <dgm:cxn modelId="{7D6B60EC-3D3C-4D50-B22B-BCC2A0592ECC}" type="presParOf" srcId="{47EA067B-F1C2-48C2-863C-CE6CC0B3C2CC}" destId="{FA6913E8-A337-48F0-AA5A-0B05B0A1EC58}" srcOrd="0" destOrd="0" presId="urn:microsoft.com/office/officeart/2009/3/layout/StepUpProcess"/>
    <dgm:cxn modelId="{88AABFD0-4D1C-411B-9B8E-4D9D98BD9906}" type="presParOf" srcId="{69FC0DE9-7004-4EC8-A91D-04643D3A411E}" destId="{39DC203C-F7D8-46EB-95EE-00253BF89132}" srcOrd="8" destOrd="0" presId="urn:microsoft.com/office/officeart/2009/3/layout/StepUpProcess"/>
    <dgm:cxn modelId="{18278A5C-0330-49CD-9E3A-F173A249E376}" type="presParOf" srcId="{39DC203C-F7D8-46EB-95EE-00253BF89132}" destId="{012BCF38-FF36-4F6F-87C2-8009D552F8BD}" srcOrd="0" destOrd="0" presId="urn:microsoft.com/office/officeart/2009/3/layout/StepUpProcess"/>
    <dgm:cxn modelId="{D2057B42-23B4-418D-9383-784DD7865711}" type="presParOf" srcId="{39DC203C-F7D8-46EB-95EE-00253BF89132}" destId="{36A7A1EB-2B23-47DF-B4B7-D2C36612627A}" srcOrd="1" destOrd="0" presId="urn:microsoft.com/office/officeart/2009/3/layout/StepUpProcess"/>
    <dgm:cxn modelId="{6F9BA7D8-B865-40DC-A870-46B4261AD1CC}" type="presParOf" srcId="{39DC203C-F7D8-46EB-95EE-00253BF89132}" destId="{FF8906B7-7419-4AE0-8F79-481B6B88A004}" srcOrd="2" destOrd="0" presId="urn:microsoft.com/office/officeart/2009/3/layout/StepUpProcess"/>
    <dgm:cxn modelId="{9A024F10-C550-4C77-9A99-DB6EA4AE1162}" type="presParOf" srcId="{69FC0DE9-7004-4EC8-A91D-04643D3A411E}" destId="{C2A48E15-39DA-4D3C-989F-22CCAAAC74C9}" srcOrd="9" destOrd="0" presId="urn:microsoft.com/office/officeart/2009/3/layout/StepUpProcess"/>
    <dgm:cxn modelId="{593B4E7C-3BCF-4DDC-9C46-AA1363CDBBEE}" type="presParOf" srcId="{C2A48E15-39DA-4D3C-989F-22CCAAAC74C9}" destId="{631F0EB7-0348-42B7-A1CA-59E2CBBD347E}" srcOrd="0" destOrd="0" presId="urn:microsoft.com/office/officeart/2009/3/layout/StepUpProcess"/>
    <dgm:cxn modelId="{CBFB4A13-883A-43B0-A376-EB7B2B3439A1}" type="presParOf" srcId="{69FC0DE9-7004-4EC8-A91D-04643D3A411E}" destId="{40E7253D-D5CB-49C3-9F77-56500986A02D}" srcOrd="10" destOrd="0" presId="urn:microsoft.com/office/officeart/2009/3/layout/StepUpProcess"/>
    <dgm:cxn modelId="{0EB04ECA-A0A2-4F17-B7BD-724BF040BD66}" type="presParOf" srcId="{40E7253D-D5CB-49C3-9F77-56500986A02D}" destId="{4ADFC2C2-D108-46B2-9DC7-B615833901E9}" srcOrd="0" destOrd="0" presId="urn:microsoft.com/office/officeart/2009/3/layout/StepUpProcess"/>
    <dgm:cxn modelId="{B2B9AD33-E830-4C51-A8CD-547699930386}" type="presParOf" srcId="{40E7253D-D5CB-49C3-9F77-56500986A02D}" destId="{734BD177-6D7B-410C-9BE9-A4EB41661A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43E69-2735-4317-AB1A-A24F7E2CFFFC}">
      <dsp:nvSpPr>
        <dsp:cNvPr id="0" name=""/>
        <dsp:cNvSpPr/>
      </dsp:nvSpPr>
      <dsp:spPr>
        <a:xfrm rot="5400000">
          <a:off x="252947" y="2757688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CE1C78-2DCC-4732-B3C0-1C0FAD002B41}">
      <dsp:nvSpPr>
        <dsp:cNvPr id="0" name=""/>
        <dsp:cNvSpPr/>
      </dsp:nvSpPr>
      <dsp:spPr>
        <a:xfrm>
          <a:off x="128192" y="3129259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KO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/>
            <a:t>Meeting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(May 2020)</a:t>
          </a:r>
          <a:endParaRPr lang="en-US" sz="1500" kern="1200" dirty="0"/>
        </a:p>
      </dsp:txBody>
      <dsp:txXfrm>
        <a:off x="128192" y="3129259"/>
        <a:ext cx="1122736" cy="984144"/>
      </dsp:txXfrm>
    </dsp:sp>
    <dsp:sp modelId="{18DD2458-3A2A-4336-AAD2-8FC76A1B5BE1}">
      <dsp:nvSpPr>
        <dsp:cNvPr id="0" name=""/>
        <dsp:cNvSpPr/>
      </dsp:nvSpPr>
      <dsp:spPr>
        <a:xfrm>
          <a:off x="1039091" y="2666132"/>
          <a:ext cx="211837" cy="211837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23272"/>
            <a:satOff val="-3666"/>
            <a:lumOff val="3351"/>
            <a:alphaOff val="0"/>
          </a:schemeClr>
        </a:solidFill>
        <a:ln w="25400" cap="flat" cmpd="sng" algn="ctr">
          <a:solidFill>
            <a:schemeClr val="accent2">
              <a:shade val="80000"/>
              <a:hueOff val="-23272"/>
              <a:satOff val="-3666"/>
              <a:lumOff val="335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AA8362-B9F2-40F6-8C32-2913C5B7F467}">
      <dsp:nvSpPr>
        <dsp:cNvPr id="0" name=""/>
        <dsp:cNvSpPr/>
      </dsp:nvSpPr>
      <dsp:spPr>
        <a:xfrm rot="5400000">
          <a:off x="1627395" y="2417579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46543"/>
            <a:satOff val="-7332"/>
            <a:lumOff val="6702"/>
            <a:alphaOff val="0"/>
          </a:schemeClr>
        </a:solidFill>
        <a:ln w="25400" cap="flat" cmpd="sng" algn="ctr">
          <a:solidFill>
            <a:schemeClr val="accent2">
              <a:shade val="80000"/>
              <a:hueOff val="-46543"/>
              <a:satOff val="-7332"/>
              <a:lumOff val="670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5FE174-3655-437F-891C-70EDDDF2209C}">
      <dsp:nvSpPr>
        <dsp:cNvPr id="0" name=""/>
        <dsp:cNvSpPr/>
      </dsp:nvSpPr>
      <dsp:spPr>
        <a:xfrm>
          <a:off x="1502640" y="2789150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Monthly </a:t>
          </a:r>
          <a:r>
            <a:rPr lang="en-US" sz="1500" b="0" kern="1200" dirty="0" smtClean="0"/>
            <a:t>discussions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(2020/21)</a:t>
          </a:r>
          <a:endParaRPr lang="en-US" sz="1500" kern="1200" dirty="0"/>
        </a:p>
      </dsp:txBody>
      <dsp:txXfrm>
        <a:off x="1502640" y="2789150"/>
        <a:ext cx="1122736" cy="984144"/>
      </dsp:txXfrm>
    </dsp:sp>
    <dsp:sp modelId="{9F665248-9B69-4D58-AE70-35ADC12A63A9}">
      <dsp:nvSpPr>
        <dsp:cNvPr id="0" name=""/>
        <dsp:cNvSpPr/>
      </dsp:nvSpPr>
      <dsp:spPr>
        <a:xfrm>
          <a:off x="2413540" y="2326023"/>
          <a:ext cx="211837" cy="211837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69815"/>
            <a:satOff val="-10999"/>
            <a:lumOff val="10054"/>
            <a:alphaOff val="0"/>
          </a:schemeClr>
        </a:solidFill>
        <a:ln w="25400" cap="flat" cmpd="sng" algn="ctr">
          <a:solidFill>
            <a:schemeClr val="accent2">
              <a:shade val="80000"/>
              <a:hueOff val="-69815"/>
              <a:satOff val="-10999"/>
              <a:lumOff val="1005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1FBF37-F00C-4324-9A58-1EDE690FBAF9}">
      <dsp:nvSpPr>
        <dsp:cNvPr id="0" name=""/>
        <dsp:cNvSpPr/>
      </dsp:nvSpPr>
      <dsp:spPr>
        <a:xfrm rot="5400000">
          <a:off x="3001844" y="2077470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93086"/>
            <a:satOff val="-14665"/>
            <a:lumOff val="13405"/>
            <a:alphaOff val="0"/>
          </a:schemeClr>
        </a:solidFill>
        <a:ln w="25400" cap="flat" cmpd="sng" algn="ctr">
          <a:solidFill>
            <a:schemeClr val="accent2">
              <a:shade val="80000"/>
              <a:hueOff val="-93086"/>
              <a:satOff val="-14665"/>
              <a:lumOff val="1340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47F85C-F761-401B-A8C1-79ADEBC65D17}">
      <dsp:nvSpPr>
        <dsp:cNvPr id="0" name=""/>
        <dsp:cNvSpPr/>
      </dsp:nvSpPr>
      <dsp:spPr>
        <a:xfrm>
          <a:off x="2877089" y="2449041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3T </a:t>
          </a:r>
          <a:r>
            <a:rPr lang="en-US" sz="1500" b="0" kern="1200" dirty="0" smtClean="0"/>
            <a:t>Workshop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(Mar 2021)</a:t>
          </a:r>
          <a:endParaRPr lang="en-US" sz="1500" kern="1200" dirty="0"/>
        </a:p>
      </dsp:txBody>
      <dsp:txXfrm>
        <a:off x="2877089" y="2449041"/>
        <a:ext cx="1122736" cy="984144"/>
      </dsp:txXfrm>
    </dsp:sp>
    <dsp:sp modelId="{4970B7DA-1279-434B-B7F3-9A539F79D045}">
      <dsp:nvSpPr>
        <dsp:cNvPr id="0" name=""/>
        <dsp:cNvSpPr/>
      </dsp:nvSpPr>
      <dsp:spPr>
        <a:xfrm>
          <a:off x="3787988" y="1985915"/>
          <a:ext cx="211837" cy="211837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116358"/>
            <a:satOff val="-18331"/>
            <a:lumOff val="16756"/>
            <a:alphaOff val="0"/>
          </a:schemeClr>
        </a:solidFill>
        <a:ln w="25400" cap="flat" cmpd="sng" algn="ctr">
          <a:solidFill>
            <a:schemeClr val="accent2">
              <a:shade val="80000"/>
              <a:hueOff val="-116358"/>
              <a:satOff val="-18331"/>
              <a:lumOff val="167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7376BA-387D-4948-B0FD-4A0DA57D3375}">
      <dsp:nvSpPr>
        <dsp:cNvPr id="0" name=""/>
        <dsp:cNvSpPr/>
      </dsp:nvSpPr>
      <dsp:spPr>
        <a:xfrm rot="5400000">
          <a:off x="4376292" y="1737362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139629"/>
            <a:satOff val="-21997"/>
            <a:lumOff val="20107"/>
            <a:alphaOff val="0"/>
          </a:schemeClr>
        </a:solidFill>
        <a:ln w="25400" cap="flat" cmpd="sng" algn="ctr">
          <a:solidFill>
            <a:schemeClr val="accent2">
              <a:shade val="80000"/>
              <a:hueOff val="-139629"/>
              <a:satOff val="-21997"/>
              <a:lumOff val="2010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33E287-5985-49AD-9318-F0B5C03B3490}">
      <dsp:nvSpPr>
        <dsp:cNvPr id="0" name=""/>
        <dsp:cNvSpPr/>
      </dsp:nvSpPr>
      <dsp:spPr>
        <a:xfrm>
          <a:off x="4251538" y="2108933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Monthly</a:t>
          </a:r>
          <a:r>
            <a:rPr lang="en-US" sz="1500" kern="1200" dirty="0" smtClean="0"/>
            <a:t> discussions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(2021/22)</a:t>
          </a:r>
          <a:endParaRPr lang="en-US" sz="1500" kern="1200" dirty="0"/>
        </a:p>
      </dsp:txBody>
      <dsp:txXfrm>
        <a:off x="4251538" y="2108933"/>
        <a:ext cx="1122736" cy="984144"/>
      </dsp:txXfrm>
    </dsp:sp>
    <dsp:sp modelId="{7EC87536-7F63-4F72-9AE2-7262804109C3}">
      <dsp:nvSpPr>
        <dsp:cNvPr id="0" name=""/>
        <dsp:cNvSpPr/>
      </dsp:nvSpPr>
      <dsp:spPr>
        <a:xfrm>
          <a:off x="5162437" y="1645806"/>
          <a:ext cx="211837" cy="211837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162901"/>
            <a:satOff val="-25663"/>
            <a:lumOff val="23458"/>
            <a:alphaOff val="0"/>
          </a:schemeClr>
        </a:solidFill>
        <a:ln w="25400" cap="flat" cmpd="sng" algn="ctr">
          <a:solidFill>
            <a:schemeClr val="accent2">
              <a:shade val="80000"/>
              <a:hueOff val="-162901"/>
              <a:satOff val="-25663"/>
              <a:lumOff val="2345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2BCF38-FF36-4F6F-87C2-8009D552F8BD}">
      <dsp:nvSpPr>
        <dsp:cNvPr id="0" name=""/>
        <dsp:cNvSpPr/>
      </dsp:nvSpPr>
      <dsp:spPr>
        <a:xfrm rot="5400000">
          <a:off x="5750741" y="1397253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186172"/>
            <a:satOff val="-29330"/>
            <a:lumOff val="26810"/>
            <a:alphaOff val="0"/>
          </a:schemeClr>
        </a:solidFill>
        <a:ln w="25400" cap="flat" cmpd="sng" algn="ctr">
          <a:solidFill>
            <a:schemeClr val="accent2">
              <a:shade val="80000"/>
              <a:hueOff val="-186172"/>
              <a:satOff val="-29330"/>
              <a:lumOff val="2681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A7A1EB-2B23-47DF-B4B7-D2C36612627A}">
      <dsp:nvSpPr>
        <dsp:cNvPr id="0" name=""/>
        <dsp:cNvSpPr/>
      </dsp:nvSpPr>
      <dsp:spPr>
        <a:xfrm>
          <a:off x="5625986" y="1768824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3T </a:t>
          </a:r>
          <a:r>
            <a:rPr lang="en-US" sz="1500" b="0" kern="1200" dirty="0" smtClean="0"/>
            <a:t>Workshop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(Mar 2022)</a:t>
          </a:r>
          <a:endParaRPr lang="en-US" sz="1500" kern="1200" dirty="0"/>
        </a:p>
      </dsp:txBody>
      <dsp:txXfrm>
        <a:off x="5625986" y="1768824"/>
        <a:ext cx="1122736" cy="984144"/>
      </dsp:txXfrm>
    </dsp:sp>
    <dsp:sp modelId="{FF8906B7-7419-4AE0-8F79-481B6B88A004}">
      <dsp:nvSpPr>
        <dsp:cNvPr id="0" name=""/>
        <dsp:cNvSpPr/>
      </dsp:nvSpPr>
      <dsp:spPr>
        <a:xfrm>
          <a:off x="6536885" y="1305697"/>
          <a:ext cx="211837" cy="211837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209444"/>
            <a:satOff val="-32996"/>
            <a:lumOff val="30161"/>
            <a:alphaOff val="0"/>
          </a:schemeClr>
        </a:solidFill>
        <a:ln w="25400" cap="flat" cmpd="sng" algn="ctr">
          <a:solidFill>
            <a:schemeClr val="accent2">
              <a:shade val="80000"/>
              <a:hueOff val="-209444"/>
              <a:satOff val="-32996"/>
              <a:lumOff val="3016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DFC2C2-D108-46B2-9DC7-B615833901E9}">
      <dsp:nvSpPr>
        <dsp:cNvPr id="0" name=""/>
        <dsp:cNvSpPr/>
      </dsp:nvSpPr>
      <dsp:spPr>
        <a:xfrm rot="5400000">
          <a:off x="7125190" y="1057144"/>
          <a:ext cx="747370" cy="12436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232715"/>
            <a:satOff val="-36662"/>
            <a:lumOff val="33512"/>
            <a:alphaOff val="0"/>
          </a:schemeClr>
        </a:solidFill>
        <a:ln w="25400" cap="flat" cmpd="sng" algn="ctr">
          <a:solidFill>
            <a:schemeClr val="accent2">
              <a:shade val="80000"/>
              <a:hueOff val="-232715"/>
              <a:satOff val="-36662"/>
              <a:lumOff val="3351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4BD177-6D7B-410C-9BE9-A4EB41661AD5}">
      <dsp:nvSpPr>
        <dsp:cNvPr id="0" name=""/>
        <dsp:cNvSpPr/>
      </dsp:nvSpPr>
      <dsp:spPr>
        <a:xfrm>
          <a:off x="7000435" y="1428715"/>
          <a:ext cx="1122736" cy="984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…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(2023+)</a:t>
          </a:r>
          <a:endParaRPr lang="en-US" sz="1500" kern="1200" dirty="0"/>
        </a:p>
      </dsp:txBody>
      <dsp:txXfrm>
        <a:off x="7000435" y="1428715"/>
        <a:ext cx="1122736" cy="984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24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25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4628617" cy="15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EUM/GES/TEM/07/2025, v2W, 5 March 2019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6251116" y="2681207"/>
            <a:ext cx="5799015" cy="190629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CWG Meeting, 6 April 2021,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Ivan Smiljanic, EUMETSAT</a:t>
            </a:r>
            <a:endParaRPr lang="en-GB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3159138" y="1491607"/>
            <a:ext cx="8755200" cy="105011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Expert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Forum for Preparing MTG Meteorological Applications and 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GB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80318">
            <a:off x="3350056" y="3280738"/>
            <a:ext cx="1986884" cy="350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0">
              <a:schemeClr val="bg1">
                <a:alpha val="84000"/>
              </a:schemeClr>
            </a:glo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899624">
            <a:off x="2278290" y="4372933"/>
            <a:ext cx="1287293" cy="22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0">
              <a:schemeClr val="bg1">
                <a:alpha val="84000"/>
              </a:schemeClr>
            </a:glow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899624">
            <a:off x="5031788" y="3765393"/>
            <a:ext cx="1287293" cy="22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0">
              <a:schemeClr val="bg1">
                <a:alpha val="84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/>
              <a:t> </a:t>
            </a:r>
            <a:r>
              <a:rPr lang="en-GB" b="0" dirty="0" smtClean="0"/>
              <a:t>New channels/RGBs/Products</a:t>
            </a:r>
            <a:endParaRPr lang="en-GB" b="0" dirty="0"/>
          </a:p>
        </p:txBody>
      </p:sp>
      <p:sp>
        <p:nvSpPr>
          <p:cNvPr id="5" name="Rectangle 4"/>
          <p:cNvSpPr/>
          <p:nvPr/>
        </p:nvSpPr>
        <p:spPr>
          <a:xfrm>
            <a:off x="10423994" y="6090401"/>
            <a:ext cx="15247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rgbClr val="99C221"/>
                </a:solidFill>
              </a:rPr>
              <a:t>By: Maria Putsay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37" y="1323092"/>
            <a:ext cx="7700160" cy="4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/>
              <a:t> </a:t>
            </a:r>
            <a:r>
              <a:rPr lang="en-US" b="0" dirty="0"/>
              <a:t>Test data processing and visualization</a:t>
            </a:r>
            <a:endParaRPr lang="en-GB" b="0" dirty="0"/>
          </a:p>
        </p:txBody>
      </p:sp>
      <p:sp>
        <p:nvSpPr>
          <p:cNvPr id="5" name="Rectangle 4"/>
          <p:cNvSpPr/>
          <p:nvPr/>
        </p:nvSpPr>
        <p:spPr>
          <a:xfrm>
            <a:off x="6729072" y="6090401"/>
            <a:ext cx="52196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>
                <a:solidFill>
                  <a:srgbClr val="99C221"/>
                </a:solidFill>
              </a:rPr>
              <a:t>By: Christo </a:t>
            </a:r>
            <a:r>
              <a:rPr lang="en-GB" sz="1200" dirty="0" err="1">
                <a:solidFill>
                  <a:srgbClr val="99C221"/>
                </a:solidFill>
              </a:rPr>
              <a:t>Georgiev</a:t>
            </a:r>
            <a:r>
              <a:rPr lang="en-GB" sz="1200" dirty="0">
                <a:solidFill>
                  <a:srgbClr val="99C221"/>
                </a:solidFill>
              </a:rPr>
              <a:t>, Jan </a:t>
            </a:r>
            <a:r>
              <a:rPr lang="en-GB" sz="1200" dirty="0" smtClean="0">
                <a:solidFill>
                  <a:srgbClr val="99C221"/>
                </a:solidFill>
              </a:rPr>
              <a:t>Kanak, Andrey </a:t>
            </a:r>
            <a:r>
              <a:rPr lang="en-GB" sz="1200" dirty="0" err="1">
                <a:solidFill>
                  <a:srgbClr val="99C221"/>
                </a:solidFill>
              </a:rPr>
              <a:t>Kulishev</a:t>
            </a:r>
            <a:r>
              <a:rPr lang="en-GB" sz="1200" dirty="0">
                <a:solidFill>
                  <a:srgbClr val="99C221"/>
                </a:solidFill>
              </a:rPr>
              <a:t>, </a:t>
            </a:r>
            <a:r>
              <a:rPr lang="en-GB" sz="1200" dirty="0" err="1">
                <a:solidFill>
                  <a:srgbClr val="99C221"/>
                </a:solidFill>
              </a:rPr>
              <a:t>Luboslav</a:t>
            </a:r>
            <a:r>
              <a:rPr lang="en-GB" sz="1200" dirty="0">
                <a:solidFill>
                  <a:srgbClr val="99C221"/>
                </a:solidFill>
              </a:rPr>
              <a:t> </a:t>
            </a:r>
            <a:r>
              <a:rPr lang="en-GB" sz="1200" dirty="0" err="1">
                <a:solidFill>
                  <a:srgbClr val="99C221"/>
                </a:solidFill>
              </a:rPr>
              <a:t>Okon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4777"/>
            <a:ext cx="5445499" cy="4041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3" y="1644777"/>
            <a:ext cx="5348145" cy="40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6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/>
              <a:t> </a:t>
            </a:r>
            <a:r>
              <a:rPr lang="en-GB" b="0" dirty="0" smtClean="0"/>
              <a:t>Training items</a:t>
            </a:r>
            <a:endParaRPr lang="en-GB" b="0" dirty="0"/>
          </a:p>
        </p:txBody>
      </p:sp>
      <p:sp>
        <p:nvSpPr>
          <p:cNvPr id="4" name="Rectangle 3"/>
          <p:cNvSpPr/>
          <p:nvPr/>
        </p:nvSpPr>
        <p:spPr>
          <a:xfrm>
            <a:off x="9011749" y="6090401"/>
            <a:ext cx="2937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rgbClr val="99C221"/>
                </a:solidFill>
              </a:rPr>
              <a:t>By: Andreas Wirth, Marko Blaskovic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76" y="1472453"/>
            <a:ext cx="10772985" cy="387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112" y="2704259"/>
            <a:ext cx="2851430" cy="16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0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 smtClean="0"/>
              <a:t> Useful info</a:t>
            </a:r>
            <a:endParaRPr lang="en-GB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17" y="1221772"/>
            <a:ext cx="7448971" cy="4706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70380" y="6090401"/>
            <a:ext cx="678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rgbClr val="99C221"/>
                </a:solidFill>
              </a:rPr>
              <a:t>By: All</a:t>
            </a:r>
            <a:endParaRPr lang="en-GB" sz="1200" dirty="0">
              <a:solidFill>
                <a:srgbClr val="99C2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3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 smtClean="0"/>
              <a:t> Useful info</a:t>
            </a:r>
            <a:endParaRPr lang="en-GB" b="0" dirty="0"/>
          </a:p>
        </p:txBody>
      </p:sp>
      <p:sp>
        <p:nvSpPr>
          <p:cNvPr id="4" name="Rectangle 3"/>
          <p:cNvSpPr/>
          <p:nvPr/>
        </p:nvSpPr>
        <p:spPr>
          <a:xfrm>
            <a:off x="11270380" y="6090401"/>
            <a:ext cx="678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rgbClr val="99C221"/>
                </a:solidFill>
              </a:rPr>
              <a:t>By: All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30" y="1315010"/>
            <a:ext cx="9370069" cy="43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29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5" name="Rectangle 4"/>
          <p:cNvSpPr/>
          <p:nvPr/>
        </p:nvSpPr>
        <p:spPr>
          <a:xfrm>
            <a:off x="4804423" y="3427884"/>
            <a:ext cx="2316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99C221"/>
                </a:solidFill>
              </a:rPr>
              <a:t>Welcome</a:t>
            </a:r>
            <a:endParaRPr lang="en-GB" dirty="0">
              <a:solidFill>
                <a:srgbClr val="99C22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68915">
            <a:off x="5081738" y="2060229"/>
            <a:ext cx="1206274" cy="21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0">
              <a:schemeClr val="bg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014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3T agenda </a:t>
            </a:r>
            <a:r>
              <a:rPr lang="en-GB" dirty="0" smtClean="0"/>
              <a:t>	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859150"/>
              </p:ext>
            </p:extLst>
          </p:nvPr>
        </p:nvGraphicFramePr>
        <p:xfrm>
          <a:off x="2437896" y="1129273"/>
          <a:ext cx="7316207" cy="5262561"/>
        </p:xfrm>
        <a:graphic>
          <a:graphicData uri="http://schemas.openxmlformats.org/drawingml/2006/table">
            <a:tbl>
              <a:tblPr firstRow="1" firstCol="1" bandRow="1"/>
              <a:tblGrid>
                <a:gridCol w="377692">
                  <a:extLst>
                    <a:ext uri="{9D8B030D-6E8A-4147-A177-3AD203B41FA5}">
                      <a16:colId xmlns:a16="http://schemas.microsoft.com/office/drawing/2014/main" val="43073538"/>
                    </a:ext>
                  </a:extLst>
                </a:gridCol>
                <a:gridCol w="1447819">
                  <a:extLst>
                    <a:ext uri="{9D8B030D-6E8A-4147-A177-3AD203B41FA5}">
                      <a16:colId xmlns:a16="http://schemas.microsoft.com/office/drawing/2014/main" val="4208738410"/>
                    </a:ext>
                  </a:extLst>
                </a:gridCol>
                <a:gridCol w="1731088">
                  <a:extLst>
                    <a:ext uri="{9D8B030D-6E8A-4147-A177-3AD203B41FA5}">
                      <a16:colId xmlns:a16="http://schemas.microsoft.com/office/drawing/2014/main" val="914427816"/>
                    </a:ext>
                  </a:extLst>
                </a:gridCol>
                <a:gridCol w="1841248">
                  <a:extLst>
                    <a:ext uri="{9D8B030D-6E8A-4147-A177-3AD203B41FA5}">
                      <a16:colId xmlns:a16="http://schemas.microsoft.com/office/drawing/2014/main" val="1025724986"/>
                    </a:ext>
                  </a:extLst>
                </a:gridCol>
                <a:gridCol w="1918360">
                  <a:extLst>
                    <a:ext uri="{9D8B030D-6E8A-4147-A177-3AD203B41FA5}">
                      <a16:colId xmlns:a16="http://schemas.microsoft.com/office/drawing/2014/main" val="880274279"/>
                    </a:ext>
                  </a:extLst>
                </a:gridCol>
              </a:tblGrid>
              <a:tr h="292187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Agenda: MTG 3T Forum (8-11 March 2021)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124782"/>
                  </a:ext>
                </a:extLst>
              </a:tr>
              <a:tr h="484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(UTC)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Monday, 8</a:t>
                      </a:r>
                      <a:r>
                        <a:rPr lang="en-GB" sz="7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March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APPLICATIONS 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Tuesday, 9</a:t>
                      </a:r>
                      <a:r>
                        <a:rPr lang="en-GB" sz="7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March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APPLICATIONS 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Wednesday, 10</a:t>
                      </a:r>
                      <a:r>
                        <a:rPr lang="en-GB" sz="7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March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PRODUCTS and DATA PROCESSING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on Wednesday we start at 12:00 UTC!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Thursday, 11</a:t>
                      </a:r>
                      <a:r>
                        <a:rPr lang="en-GB" sz="7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March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RGBs, PREPARATION PLANS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611004"/>
                  </a:ext>
                </a:extLst>
              </a:tr>
              <a:tr h="606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13:00-13:45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Welcome and Introduction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Christo Georgiev, NIMH: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MTG Lightning Imager Simulated Level 2 products: experience in Test Data processing and visualization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(12:00 UTC) </a:t>
                      </a: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 Kanak, SHMU: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Investigation of possibilities of dual satellite observations with new generation of geostationary satellites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Akihiro SHIMIZU, JMA: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Himawari RGB Quick Guides and examples of novel RGBs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575429"/>
                  </a:ext>
                </a:extLst>
              </a:tr>
              <a:tr h="606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13:45-14:30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HansPeter Roesli, Switzerland:  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Capabilities of FCI band NIR0.914 to explore moisture fields in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lower troposphere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Jos de Laat, KNMI: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Lightning data applications at KNMI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(12:45 UTC)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&gt;&gt;&gt; MTG Forum Group – colleagues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Maria Putsay, OMSZ: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Colour contrasts seen on RGB images – What do they depend on? – Experiences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46127"/>
                  </a:ext>
                </a:extLst>
              </a:tr>
              <a:tr h="727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14:30-15:15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Steve Goodman, NOAA: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 Impact Weather in the Lake Victoria Basin (LVB) – Implications for MTG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Jean-Marc Moisselin, Sylvain Le Moal</a:t>
                      </a: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Météo-France: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Lightning data valorisation for forecasters and nowcasting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(13:30 UTC)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&gt;&gt;&gt; MTG Forum Group – colleagues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Natasa Strelec Mahovic, Stephan Bojinski, EUMETSAT: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RGB Workshop, Plans for user preparation, Training in the MTG era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612172"/>
                  </a:ext>
                </a:extLst>
              </a:tr>
              <a:tr h="363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15:15-15:45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30min stretch-legs break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699484"/>
                  </a:ext>
                </a:extLst>
              </a:tr>
              <a:tr h="848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15:45-16:30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Martin Setvak, CHMI: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Thin cirrus in the 1.38 µm band and its visualization by histogram equalization method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John Mecikalski, University of Alabama: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Topics in Convective Storm Updrafts using GOES-16 Data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(14:45 UTC) </a:t>
                      </a: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Jussi Leinonen and Ulrich Hamann, MeteoSwiss: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Evaluating MTG benefits in thunderstorm nowcasting based on machine learning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Andreas Wirth, ZAMG and Marko Blaskovic, DHMZ: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MTG training material &amp; training design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020605"/>
                  </a:ext>
                </a:extLst>
              </a:tr>
              <a:tr h="727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16:30-17:15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-Ivan Smiljanic, EUMETSAT:          </a:t>
                      </a: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 (night-time) detection of Above Anvil Cirrus Plumes and associated ‘Temperature Dipoles’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Michael Fromm, US Naval Research Lab: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Event monitoring, pyroCb,  Dust Infused Baroclinic Cyclone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(15:30 UTC)  </a:t>
                      </a: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Xavier Calbet and Miguel Angel Martine, AEMET: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Detection of spatial variability in geostationary imagers and its potential use and presentation of scientifically realistic synthetic MTG-FCI and MTG-IRS data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Dan Lindsey, NOAA: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NOAA's Future Geostationary Satellite Plans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634026"/>
                  </a:ext>
                </a:extLst>
              </a:tr>
              <a:tr h="606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17:15-18:00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Kristopher Bedka, NASA Langley Research Center: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GOES-16, MSG, ABI, SEVIRI, GLM, convection, severe storms, weather, climate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Jean-Baptiste Hernandez, Météo-France: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daytime VIIRS RGB pseudo composite for snow detection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C459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(16:15 UTC) </a:t>
                      </a: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Ralph Petersen, CIMSS: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Multi-satellite Platform Approach to providing Short-term Guidance of Significant Weather Potential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Final discussion and Workshop closing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4" marR="56654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38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74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MTG Forum	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Why</a:t>
            </a:r>
            <a:r>
              <a:rPr lang="en-GB" dirty="0" smtClean="0">
                <a:solidFill>
                  <a:srgbClr val="00B050"/>
                </a:solidFill>
              </a:rPr>
              <a:t> is the Forum?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Who</a:t>
            </a:r>
            <a:r>
              <a:rPr lang="en-GB" dirty="0" smtClean="0">
                <a:solidFill>
                  <a:srgbClr val="00B050"/>
                </a:solidFill>
              </a:rPr>
              <a:t> is the Forum?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Modus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operadni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b="1" dirty="0">
                <a:solidFill>
                  <a:srgbClr val="00B050"/>
                </a:solidFill>
              </a:rPr>
              <a:t>Timeline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Examples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the Forum?	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404" y="1083582"/>
            <a:ext cx="7718022" cy="50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the Forum?	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48" y="3543024"/>
            <a:ext cx="3460156" cy="225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58" y="1170032"/>
            <a:ext cx="6877568" cy="34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59" y="1834237"/>
            <a:ext cx="2446754" cy="16754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the </a:t>
            </a:r>
            <a:r>
              <a:rPr lang="en-GB" dirty="0"/>
              <a:t>Forum</a:t>
            </a:r>
            <a:r>
              <a:rPr lang="en-GB" dirty="0" smtClean="0"/>
              <a:t>?	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69" y="2373898"/>
            <a:ext cx="3860023" cy="2520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7070" y="3634237"/>
            <a:ext cx="2722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MTG utility</a:t>
            </a:r>
            <a:endParaRPr lang="en-GB" sz="3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urved Down Arrow 6"/>
          <p:cNvSpPr/>
          <p:nvPr/>
        </p:nvSpPr>
        <p:spPr bwMode="auto">
          <a:xfrm>
            <a:off x="4781612" y="2280247"/>
            <a:ext cx="2997511" cy="1314085"/>
          </a:xfrm>
          <a:prstGeom prst="curvedDownArrow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99577" y="4364971"/>
            <a:ext cx="1914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SME Network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407" y="4394293"/>
            <a:ext cx="1099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NMHSs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2171" y="1571057"/>
            <a:ext cx="3088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MTG Application </a:t>
            </a:r>
            <a:r>
              <a:rPr lang="en-GB" sz="2000" dirty="0" smtClean="0">
                <a:solidFill>
                  <a:srgbClr val="00B050"/>
                </a:solidFill>
              </a:rPr>
              <a:t>guide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507" y="1634182"/>
            <a:ext cx="1901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MTG Training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15" name="Curved Down Arrow 14"/>
          <p:cNvSpPr/>
          <p:nvPr/>
        </p:nvSpPr>
        <p:spPr bwMode="auto">
          <a:xfrm rot="10800000">
            <a:off x="4602709" y="4364971"/>
            <a:ext cx="2986581" cy="1336103"/>
          </a:xfrm>
          <a:prstGeom prst="curvedDownArrow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0" y="4625126"/>
            <a:ext cx="2501992" cy="15562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387" y="1834237"/>
            <a:ext cx="2474373" cy="15794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577" y="4574406"/>
            <a:ext cx="2501992" cy="16069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119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Modus Operandi	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48943" y="5087630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Email </a:t>
            </a:r>
          </a:p>
          <a:p>
            <a:r>
              <a:rPr lang="en-GB" sz="1600" dirty="0" smtClean="0">
                <a:solidFill>
                  <a:srgbClr val="00B050"/>
                </a:solidFill>
              </a:rPr>
              <a:t>exchange 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0988" y="1433397"/>
            <a:ext cx="304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Monthly </a:t>
            </a:r>
            <a:r>
              <a:rPr lang="en-GB" sz="1600" dirty="0" smtClean="0">
                <a:solidFill>
                  <a:srgbClr val="00B050"/>
                </a:solidFill>
              </a:rPr>
              <a:t>discussions</a:t>
            </a:r>
            <a:endParaRPr lang="en-GB" sz="1600" dirty="0" smtClean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6978" y="1094843"/>
            <a:ext cx="5022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Exchange Platform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6232" y="485703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‘3T’ Workshop </a:t>
            </a:r>
            <a:endParaRPr lang="en-GB" sz="16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81" y="1823984"/>
            <a:ext cx="2728676" cy="158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71" y="5026308"/>
            <a:ext cx="2610494" cy="129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78" y="1433397"/>
            <a:ext cx="5317680" cy="327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575" y="3747952"/>
            <a:ext cx="2679355" cy="2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18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	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79776655"/>
              </p:ext>
            </p:extLst>
          </p:nvPr>
        </p:nvGraphicFramePr>
        <p:xfrm>
          <a:off x="2032000" y="9549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02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 smtClean="0"/>
              <a:t> Colorado </a:t>
            </a:r>
            <a:r>
              <a:rPr lang="en-GB" b="0" dirty="0" smtClean="0"/>
              <a:t>fire SO2 and ash signal</a:t>
            </a:r>
            <a:endParaRPr lang="en-GB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0" y="1347754"/>
            <a:ext cx="7295664" cy="3990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92892" y="6056783"/>
            <a:ext cx="4663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99C221"/>
                </a:solidFill>
              </a:rPr>
              <a:t>By: HP Roesli, Julien Chimot, Dan Lindsey, Ivan Smiljanic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45" y="1594178"/>
            <a:ext cx="3078956" cy="395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2" y="4022634"/>
            <a:ext cx="3584347" cy="21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4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Examples:</a:t>
            </a:r>
            <a:r>
              <a:rPr lang="en-GB" b="0" dirty="0"/>
              <a:t> Stereoscopic 3D imagery</a:t>
            </a:r>
            <a:endParaRPr lang="en-GB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7" y="1380479"/>
            <a:ext cx="6806453" cy="4583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40" y="3562956"/>
            <a:ext cx="2651135" cy="19989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18297" y="6090401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rgbClr val="99C221"/>
                </a:solidFill>
              </a:rPr>
              <a:t>By: Bodo Zeschke, Jan Kanak</a:t>
            </a:r>
            <a:endParaRPr lang="en-GB" sz="1200" dirty="0">
              <a:solidFill>
                <a:srgbClr val="99C22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173" y="1595632"/>
            <a:ext cx="4236531" cy="16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3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F10032D-85B5-4306-82CC-47275A0559E9}" vid="{A0C3C1E4-82B4-4DE5-AC93-43DC36640A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(16_9 format)</Template>
  <TotalTime>314</TotalTime>
  <Words>702</Words>
  <Application>Microsoft Office PowerPoint</Application>
  <PresentationFormat>Widescreen</PresentationFormat>
  <Paragraphs>150</Paragraphs>
  <Slides>16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Helvetica</vt:lpstr>
      <vt:lpstr>Tahoma</vt:lpstr>
      <vt:lpstr>Times New Roman</vt:lpstr>
      <vt:lpstr>Viewgraph Landscape Template</vt:lpstr>
      <vt:lpstr>Clip</vt:lpstr>
      <vt:lpstr>PowerPoint Presentation</vt:lpstr>
      <vt:lpstr>MTG Forum </vt:lpstr>
      <vt:lpstr>Who is the Forum? </vt:lpstr>
      <vt:lpstr>Who is the Forum? </vt:lpstr>
      <vt:lpstr>Why is the Forum? </vt:lpstr>
      <vt:lpstr>Modus Operandi </vt:lpstr>
      <vt:lpstr>Timeline </vt:lpstr>
      <vt:lpstr>Examples: Colorado fire SO2 and ash signal</vt:lpstr>
      <vt:lpstr>Examples: Stereoscopic 3D imagery</vt:lpstr>
      <vt:lpstr>Examples: New channels/RGBs/Products</vt:lpstr>
      <vt:lpstr>Examples: Test data processing and visualization</vt:lpstr>
      <vt:lpstr>Examples: Training items</vt:lpstr>
      <vt:lpstr>Examples: Useful info</vt:lpstr>
      <vt:lpstr>Examples: Useful info</vt:lpstr>
      <vt:lpstr>PowerPoint Presentation</vt:lpstr>
      <vt:lpstr>3T agenda  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25</cp:revision>
  <cp:lastPrinted>2006-03-06T14:11:17Z</cp:lastPrinted>
  <dcterms:created xsi:type="dcterms:W3CDTF">2021-03-31T18:51:23Z</dcterms:created>
  <dcterms:modified xsi:type="dcterms:W3CDTF">2021-04-01T11:20:38Z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153450</vt:lpwstr>
  </property>
  <property fmtid="{D5CDD505-2E9C-101B-9397-08002B2CF9AE}" pid="3" name="DM_DOCNAME">
    <vt:lpwstr>Presentation Landscape (16:9 format) Template</vt:lpwstr>
  </property>
  <property fmtid="{D5CDD505-2E9C-101B-9397-08002B2CF9AE}" pid="4" name="DM_AUTHOR">
    <vt:lpwstr>Hummingbird DM Administrator</vt:lpwstr>
  </property>
  <property fmtid="{D5CDD505-2E9C-101B-9397-08002B2CF9AE}" pid="5" name="DM_E_DOC_NO">
    <vt:lpwstr>EUM/GES/TEM/07/2025</vt:lpwstr>
  </property>
  <property fmtid="{D5CDD505-2E9C-101B-9397-08002B2CF9AE}" pid="6" name="DM_E_VER_NO">
    <vt:lpwstr>2W</vt:lpwstr>
  </property>
  <property fmtid="{D5CDD505-2E9C-101B-9397-08002B2CF9AE}" pid="7" name="DM_E_ISS_DATE">
    <vt:lpwstr>5 March 2019</vt:lpwstr>
  </property>
  <property fmtid="{D5CDD505-2E9C-101B-9397-08002B2CF9AE}" pid="8" name="DM_E_FROM_PERS2">
    <vt:lpwstr/>
  </property>
  <property fmtid="{D5CDD505-2E9C-101B-9397-08002B2CF9AE}" pid="9" name="DM_E_CONFID">
    <vt:lpwstr>Classification</vt:lpwstr>
  </property>
  <property fmtid="{D5CDD505-2E9C-101B-9397-08002B2CF9AE}" pid="10" name="DM_E_WBS_CODE">
    <vt:lpwstr/>
  </property>
  <property fmtid="{D5CDD505-2E9C-101B-9397-08002B2CF9AE}" pid="11" name="DM_E_DISTRIB">
    <vt:lpwstr/>
  </property>
</Properties>
</file>